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1" r:id="rId3"/>
    <p:sldId id="260" r:id="rId4"/>
    <p:sldId id="290" r:id="rId5"/>
    <p:sldId id="297" r:id="rId6"/>
    <p:sldId id="316" r:id="rId7"/>
    <p:sldId id="276" r:id="rId8"/>
    <p:sldId id="269" r:id="rId9"/>
    <p:sldId id="278" r:id="rId10"/>
    <p:sldId id="280" r:id="rId11"/>
    <p:sldId id="304" r:id="rId12"/>
    <p:sldId id="282" r:id="rId13"/>
    <p:sldId id="291" r:id="rId14"/>
    <p:sldId id="299" r:id="rId15"/>
    <p:sldId id="315" r:id="rId16"/>
    <p:sldId id="307" r:id="rId17"/>
    <p:sldId id="308" r:id="rId18"/>
    <p:sldId id="298" r:id="rId19"/>
    <p:sldId id="318" r:id="rId20"/>
    <p:sldId id="314" r:id="rId21"/>
    <p:sldId id="309" r:id="rId22"/>
    <p:sldId id="283" r:id="rId23"/>
    <p:sldId id="285" r:id="rId24"/>
    <p:sldId id="305" r:id="rId25"/>
    <p:sldId id="303" r:id="rId26"/>
    <p:sldId id="264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90099"/>
    <a:srgbClr val="FF3399"/>
    <a:srgbClr val="FF0066"/>
    <a:srgbClr val="FD6DA4"/>
    <a:srgbClr val="76FAF7"/>
    <a:srgbClr val="F359E1"/>
    <a:srgbClr val="7FFA4E"/>
    <a:srgbClr val="472EE0"/>
    <a:srgbClr val="FA5B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6" autoAdjust="0"/>
    <p:restoredTop sz="94660"/>
  </p:normalViewPr>
  <p:slideViewPr>
    <p:cSldViewPr>
      <p:cViewPr varScale="1">
        <p:scale>
          <a:sx n="84" d="100"/>
          <a:sy n="84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C5C6C-62D0-4044-A30D-E12209F615F3}" type="datetimeFigureOut">
              <a:rPr lang="zh-CN" altLang="en-US" smtClean="0"/>
              <a:pPr/>
              <a:t>2014/10/27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02D15-D23B-48D2-BF55-685EBB2161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4042792" cy="365125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r>
              <a:rPr lang="zh-CN" altLang="en-US" dirty="0" smtClean="0"/>
              <a:t>红塔区疾病预防控制中心健康教育科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3CDD7C-BF6E-4C6A-91CB-C1C018E20B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4042792" cy="365125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r>
              <a:rPr lang="zh-CN" altLang="en-US" dirty="0" smtClean="0"/>
              <a:t>红塔区疾病预防控制中心健康教育科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3CDD7C-BF6E-4C6A-91CB-C1C018E20B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4042792" cy="365125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r>
              <a:rPr lang="zh-CN" altLang="en-US" dirty="0" smtClean="0"/>
              <a:t>红塔区疾病预防控制中心健康教育科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3CDD7C-BF6E-4C6A-91CB-C1C018E20B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4042792" cy="365125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r>
              <a:rPr lang="zh-CN" altLang="en-US" dirty="0" smtClean="0"/>
              <a:t>红塔区疾病预防控制中心健康教育科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3CDD7C-BF6E-4C6A-91CB-C1C018E20BF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4042792" cy="365125"/>
          </a:xfrm>
          <a:prstGeom prst="rect">
            <a:avLst/>
          </a:prstGeom>
        </p:spPr>
        <p:txBody>
          <a:bodyPr/>
          <a:lstStyle>
            <a:lvl1pPr>
              <a:defRPr sz="1600" b="1"/>
            </a:lvl1pPr>
          </a:lstStyle>
          <a:p>
            <a:r>
              <a:rPr lang="zh-CN" altLang="en-US" dirty="0" smtClean="0"/>
              <a:t>红塔区疾病预防控制中心健康教育科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BE6A63-6CA7-4ED2-8D8E-3D41373D98B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12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20127271453466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2024845"/>
            <a:ext cx="4944549" cy="370841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908720"/>
            <a:ext cx="9144000" cy="1470025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怎样带宝宝科学就医？</a:t>
            </a:r>
            <a:endParaRPr lang="zh-CN" altLang="en-US" sz="6000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445224"/>
            <a:ext cx="9144000" cy="1008112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</a:rPr>
              <a:t>玉溪市红塔区疾病预防控制中心健康教育科  许蓉制作</a:t>
            </a:r>
            <a:endParaRPr lang="en-US" altLang="zh-CN" sz="24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直接连接符 112"/>
          <p:cNvCxnSpPr/>
          <p:nvPr/>
        </p:nvCxnSpPr>
        <p:spPr>
          <a:xfrm flipV="1">
            <a:off x="7919864" y="7736905"/>
            <a:ext cx="360040" cy="57201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2"/>
          <p:cNvGrpSpPr/>
          <p:nvPr/>
        </p:nvGrpSpPr>
        <p:grpSpPr>
          <a:xfrm>
            <a:off x="3491880" y="548680"/>
            <a:ext cx="2304256" cy="1368152"/>
            <a:chOff x="1691680" y="1052736"/>
            <a:chExt cx="2736304" cy="1152128"/>
          </a:xfrm>
          <a:solidFill>
            <a:srgbClr val="C00000"/>
          </a:solidFill>
        </p:grpSpPr>
        <p:sp>
          <p:nvSpPr>
            <p:cNvPr id="11" name="椭圆 10"/>
            <p:cNvSpPr/>
            <p:nvPr/>
          </p:nvSpPr>
          <p:spPr>
            <a:xfrm>
              <a:off x="1691680" y="1052736"/>
              <a:ext cx="2736304" cy="1152128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89405" y="1274299"/>
              <a:ext cx="2520278" cy="7269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能少用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不多用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539552" y="2708920"/>
            <a:ext cx="2232248" cy="1368152"/>
            <a:chOff x="1691680" y="1237076"/>
            <a:chExt cx="2736304" cy="96778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1691680" y="1237076"/>
              <a:ext cx="2736304" cy="967788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bg1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9948" y="1389884"/>
              <a:ext cx="2520281" cy="61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能不用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就不用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18"/>
          <p:cNvGrpSpPr/>
          <p:nvPr/>
        </p:nvGrpSpPr>
        <p:grpSpPr>
          <a:xfrm>
            <a:off x="6588224" y="2636912"/>
            <a:ext cx="2304256" cy="1440160"/>
            <a:chOff x="1691680" y="1052736"/>
            <a:chExt cx="2736304" cy="1152128"/>
          </a:xfrm>
          <a:solidFill>
            <a:schemeClr val="accent3">
              <a:lumMod val="50000"/>
            </a:schemeClr>
          </a:solidFill>
        </p:grpSpPr>
        <p:sp>
          <p:nvSpPr>
            <p:cNvPr id="20" name="椭圆 19"/>
            <p:cNvSpPr/>
            <p:nvPr/>
          </p:nvSpPr>
          <p:spPr>
            <a:xfrm>
              <a:off x="1691680" y="1052736"/>
              <a:ext cx="2736304" cy="1152128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  <a:bevelB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82890" y="1327052"/>
              <a:ext cx="2520280" cy="5871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能口服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不肌注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21"/>
          <p:cNvGrpSpPr/>
          <p:nvPr/>
        </p:nvGrpSpPr>
        <p:grpSpPr>
          <a:xfrm>
            <a:off x="3635896" y="4869160"/>
            <a:ext cx="2232248" cy="1368152"/>
            <a:chOff x="1691680" y="1052736"/>
            <a:chExt cx="2736304" cy="1152128"/>
          </a:xfrm>
          <a:solidFill>
            <a:schemeClr val="accent4">
              <a:lumMod val="75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1691680" y="1052736"/>
              <a:ext cx="2736304" cy="1152128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  <a:bevelB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79948" y="1234651"/>
              <a:ext cx="2520280" cy="80345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能肌注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不输液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3"/>
          <p:cNvGrpSpPr/>
          <p:nvPr/>
        </p:nvGrpSpPr>
        <p:grpSpPr>
          <a:xfrm>
            <a:off x="3419872" y="2492896"/>
            <a:ext cx="2520280" cy="1728192"/>
            <a:chOff x="1691680" y="1052736"/>
            <a:chExt cx="2736304" cy="1152128"/>
          </a:xfrm>
          <a:solidFill>
            <a:schemeClr val="accent1">
              <a:lumMod val="75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1691680" y="1052736"/>
              <a:ext cx="2736304" cy="1152128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bg1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69860" y="1388773"/>
              <a:ext cx="2520281" cy="41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用药原则</a:t>
              </a:r>
              <a:endPara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6" name="右箭头 25"/>
          <p:cNvSpPr/>
          <p:nvPr/>
        </p:nvSpPr>
        <p:spPr>
          <a:xfrm flipH="1">
            <a:off x="2915816" y="3068960"/>
            <a:ext cx="432048" cy="50405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6084168" y="3068960"/>
            <a:ext cx="432048" cy="50405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rot="16200000" flipH="1">
            <a:off x="4499992" y="4293096"/>
            <a:ext cx="504056" cy="504056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rot="5400000" flipH="1">
            <a:off x="4417749" y="1927066"/>
            <a:ext cx="429092" cy="552639"/>
          </a:xfrm>
          <a:prstGeom prst="rightArrow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11560" y="6021288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pic>
        <p:nvPicPr>
          <p:cNvPr id="4" name="图片 3" descr="m_SXSB0710-A-04C_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720" y="2060848"/>
            <a:ext cx="5040560" cy="4104456"/>
          </a:xfrm>
          <a:prstGeom prst="rect">
            <a:avLst/>
          </a:prstGeom>
        </p:spPr>
      </p:pic>
      <p:sp>
        <p:nvSpPr>
          <p:cNvPr id="16" name="标题 1"/>
          <p:cNvSpPr txBox="1">
            <a:spLocks/>
          </p:cNvSpPr>
          <p:nvPr/>
        </p:nvSpPr>
        <p:spPr>
          <a:xfrm>
            <a:off x="2613235" y="4535714"/>
            <a:ext cx="4010820" cy="11549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+mj-cs"/>
              </a:rPr>
              <a:t>自行购药的八大失误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436510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病情判断错误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306896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重叠用药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170080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配伍不当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4" y="76470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剂量错误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119675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使用频率不当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44208" y="2276872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用药时机不当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20272" y="342900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疗程不足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6256" y="4509120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误用成人药品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22048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舒体" pitchFamily="2" charset="-122"/>
                <a:ea typeface="方正舒体" pitchFamily="2" charset="-122"/>
              </a:rPr>
              <a:t>药</a:t>
            </a:r>
            <a:endParaRPr lang="zh-CN" altLang="en-US" sz="2400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276872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-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就诊完毕请马上离开医院！</a:t>
            </a:r>
            <a:endParaRPr lang="zh-CN" altLang="en-US" sz="5400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 descr="2030000043222013823364062175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3397838"/>
            <a:ext cx="5220072" cy="3460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877733_180236431000_2_2345看图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51520" y="3696872"/>
            <a:ext cx="3888432" cy="295517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148064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764704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-100" dirty="0" smtClean="0">
                <a:latin typeface="黑体" pitchFamily="49" charset="-122"/>
                <a:ea typeface="黑体" pitchFamily="49" charset="-122"/>
              </a:rPr>
              <a:t>紧急情况可拨打</a:t>
            </a:r>
            <a:r>
              <a:rPr lang="en-US" altLang="en-US" sz="4800" b="1" spc="-1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120</a:t>
            </a:r>
            <a:r>
              <a:rPr lang="zh-CN" altLang="en-US" sz="4800" b="1" spc="-100" dirty="0" smtClean="0">
                <a:latin typeface="黑体" pitchFamily="49" charset="-122"/>
                <a:ea typeface="黑体" pitchFamily="49" charset="-122"/>
              </a:rPr>
              <a:t>急救电话！</a:t>
            </a:r>
            <a:endParaRPr lang="zh-CN" altLang="en-US" sz="4800" b="1" spc="-1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060848"/>
            <a:ext cx="6854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讲清楚伤病人员所处的具体地址和准确位置；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2339752" y="3068960"/>
            <a:ext cx="6588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说明报告人的电话号码、姓名和其它联系方式；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3937253" y="4077072"/>
            <a:ext cx="5206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简明、扼要地报告伤病人员的病情。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148064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1412776"/>
            <a:ext cx="58326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-100" dirty="0" smtClean="0">
                <a:latin typeface="黑体" pitchFamily="49" charset="-122"/>
                <a:ea typeface="黑体" pitchFamily="49" charset="-122"/>
              </a:rPr>
              <a:t>咨询医疗卫生信息</a:t>
            </a:r>
            <a:endParaRPr lang="en-US" altLang="zh-CN" sz="4400" b="1" spc="-1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2000" b="1" spc="-1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4400" b="1" spc="-100" dirty="0" smtClean="0">
                <a:latin typeface="黑体" pitchFamily="49" charset="-122"/>
                <a:ea typeface="黑体" pitchFamily="49" charset="-122"/>
              </a:rPr>
              <a:t>可拨打</a:t>
            </a:r>
            <a:r>
              <a:rPr lang="en-US" altLang="en-US" sz="4400" b="1" spc="-1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12320</a:t>
            </a:r>
            <a:r>
              <a:rPr lang="zh-CN" altLang="en-US" sz="4400" b="1" spc="-100" dirty="0" smtClean="0">
                <a:latin typeface="黑体" pitchFamily="49" charset="-122"/>
                <a:ea typeface="黑体" pitchFamily="49" charset="-122"/>
              </a:rPr>
              <a:t>卫生热线！</a:t>
            </a:r>
            <a:endParaRPr lang="zh-CN" altLang="en-US" sz="4400" b="1" spc="-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Redocn_2012030307321468_2345看图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2E0E5"/>
              </a:clrFrom>
              <a:clrTo>
                <a:srgbClr val="E2E0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9487"/>
            <a:ext cx="5436096" cy="6877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01996-120F40U94845_2345看图王(2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4437112"/>
            <a:ext cx="7632848" cy="1728192"/>
          </a:xfrm>
          <a:prstGeom prst="rect">
            <a:avLst/>
          </a:prstGeom>
        </p:spPr>
      </p:pic>
      <p:pic>
        <p:nvPicPr>
          <p:cNvPr id="21" name="图片 20" descr="201996-120F40U94845_2345看图王(1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2780928"/>
            <a:ext cx="7056785" cy="1707256"/>
          </a:xfrm>
          <a:prstGeom prst="rect">
            <a:avLst/>
          </a:prstGeom>
        </p:spPr>
      </p:pic>
      <p:pic>
        <p:nvPicPr>
          <p:cNvPr id="20" name="图片 19" descr="201996-120F40U94845_2345看图王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052736"/>
            <a:ext cx="6984776" cy="172819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3528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2843808" y="4941168"/>
            <a:ext cx="3744416" cy="576064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zh-CN" altLang="en-US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</a:rPr>
              <a:t>维护良好就医环境</a:t>
            </a:r>
            <a:endParaRPr lang="zh-CN" alt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WordArt 8"/>
          <p:cNvSpPr>
            <a:spLocks noChangeArrowheads="1" noChangeShapeType="1" noTextEdit="1"/>
          </p:cNvSpPr>
          <p:nvPr/>
        </p:nvSpPr>
        <p:spPr bwMode="auto">
          <a:xfrm>
            <a:off x="2771800" y="3356992"/>
            <a:ext cx="3744416" cy="64807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zh-CN" altLang="en-US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</a:rPr>
              <a:t>遵守医疗机构相关规定</a:t>
            </a:r>
            <a:endParaRPr lang="zh-CN" altLang="en-US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33" name="WordArt 9"/>
          <p:cNvSpPr>
            <a:spLocks noChangeArrowheads="1" noChangeShapeType="1" noTextEdit="1"/>
          </p:cNvSpPr>
          <p:nvPr/>
        </p:nvSpPr>
        <p:spPr bwMode="auto">
          <a:xfrm>
            <a:off x="2987824" y="1556792"/>
            <a:ext cx="3384376" cy="72008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zh-CN" altLang="en-US" sz="36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</a:rPr>
              <a:t>文明有序就医环境</a:t>
            </a:r>
            <a:endParaRPr lang="zh-CN" altLang="en-US" sz="36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092995258428_2_2345看图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1216263"/>
            <a:ext cx="4896544" cy="545309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148064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62068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医学所能解决的健康问题是有限的</a:t>
            </a:r>
            <a:endParaRPr lang="zh-CN" altLang="en-US" sz="4000" b="1" spc="-1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7376" y="2132856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-100" dirty="0" smtClean="0">
                <a:latin typeface="+mn-ea"/>
              </a:rPr>
              <a:t>正确理解</a:t>
            </a:r>
            <a:endParaRPr lang="zh-CN" altLang="en-US" sz="4000" b="1" spc="-1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3789040"/>
            <a:ext cx="3347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+mn-ea"/>
              </a:rPr>
              <a:t>理性对待</a:t>
            </a:r>
            <a:endParaRPr lang="zh-CN" altLang="en-US" sz="4000" b="1" spc="-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1386145142135_79035475805619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D0F5FE"/>
              </a:clrFrom>
              <a:clrTo>
                <a:srgbClr val="D0F5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528" y="3086401"/>
            <a:ext cx="4880520" cy="3654967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 rot="192324">
            <a:off x="3083286" y="1310313"/>
            <a:ext cx="2947577" cy="1576556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203848" y="177281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了解保障内容</a:t>
            </a:r>
            <a:endParaRPr lang="zh-CN" altLang="en-US" sz="2800" b="1" spc="-1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8064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476672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参加适宜的医疗保险</a:t>
            </a:r>
            <a:endParaRPr lang="zh-CN" altLang="en-US" sz="4400" b="1" spc="-1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 rot="1468291">
            <a:off x="4879209" y="2604607"/>
            <a:ext cx="3536347" cy="2597794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664116">
            <a:off x="5189483" y="3169607"/>
            <a:ext cx="31437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减轻疾病带来的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经济负担</a:t>
            </a:r>
            <a:endParaRPr lang="zh-CN" altLang="en-US" sz="2800" b="1" spc="-1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/>
      <p:bldP spid="12" grpId="0"/>
      <p:bldP spid="20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23528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1844824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spc="-1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爱心小贴士：</a:t>
            </a:r>
            <a:endParaRPr lang="zh-CN" altLang="en-US" sz="6000" b="1" spc="-1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 descr="2786001_160319697000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960" y="1018196"/>
            <a:ext cx="4508508" cy="5839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kjy_1370250873480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243" y="1268760"/>
            <a:ext cx="6589259" cy="478582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20688"/>
            <a:ext cx="8820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家中药品要妥善存放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5630416" y="1484784"/>
            <a:ext cx="35135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是必然现象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23"/>
          <p:cNvGrpSpPr>
            <a:grpSpLocks/>
          </p:cNvGrpSpPr>
          <p:nvPr/>
        </p:nvGrpSpPr>
        <p:grpSpPr bwMode="auto">
          <a:xfrm>
            <a:off x="4067944" y="3645695"/>
            <a:ext cx="3996443" cy="2594243"/>
            <a:chOff x="2699" y="2569"/>
            <a:chExt cx="1998" cy="1228"/>
          </a:xfrm>
        </p:grpSpPr>
        <p:pic>
          <p:nvPicPr>
            <p:cNvPr id="9" name="Group 41"/>
            <p:cNvPicPr>
              <a:picLocks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735" y="2569"/>
              <a:ext cx="1962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2699" y="2944"/>
              <a:ext cx="1973" cy="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hlink"/>
                  </a:solidFill>
                  <a:latin typeface="黑体" pitchFamily="49" charset="-122"/>
                  <a:ea typeface="黑体" pitchFamily="49" charset="-122"/>
                </a:rPr>
                <a:t>宝宝生病意味着什么？ </a:t>
              </a:r>
              <a:endParaRPr lang="ko-KR" altLang="en-US" sz="4400" b="1" dirty="0">
                <a:solidFill>
                  <a:schemeClr val="hlink"/>
                </a:solidFill>
                <a:latin typeface="黑体" pitchFamily="49" charset="-122"/>
                <a:ea typeface="方正大黑简体" pitchFamily="2" charset="-122"/>
              </a:endParaRPr>
            </a:p>
          </p:txBody>
        </p:sp>
      </p:grpSp>
      <p:grpSp>
        <p:nvGrpSpPr>
          <p:cNvPr id="3" name="Group 117"/>
          <p:cNvGrpSpPr>
            <a:grpSpLocks/>
          </p:cNvGrpSpPr>
          <p:nvPr/>
        </p:nvGrpSpPr>
        <p:grpSpPr bwMode="auto">
          <a:xfrm>
            <a:off x="3347864" y="2276872"/>
            <a:ext cx="3650804" cy="2426518"/>
            <a:chOff x="2290" y="1933"/>
            <a:chExt cx="2209" cy="1211"/>
          </a:xfrm>
        </p:grpSpPr>
        <p:sp>
          <p:nvSpPr>
            <p:cNvPr id="13" name="AutoShape 65"/>
            <p:cNvSpPr>
              <a:spLocks noChangeArrowheads="1"/>
            </p:cNvSpPr>
            <p:nvPr/>
          </p:nvSpPr>
          <p:spPr bwMode="auto">
            <a:xfrm rot="16931001">
              <a:off x="2240" y="2618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7F7F7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ko-KR" altLang="en-US"/>
            </a:p>
          </p:txBody>
        </p:sp>
        <p:sp>
          <p:nvSpPr>
            <p:cNvPr id="14" name="AutoShape 66"/>
            <p:cNvSpPr>
              <a:spLocks noChangeArrowheads="1"/>
            </p:cNvSpPr>
            <p:nvPr/>
          </p:nvSpPr>
          <p:spPr bwMode="auto">
            <a:xfrm rot="2191852">
              <a:off x="3923" y="1979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7F7F7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AutoShape 46"/>
            <p:cNvSpPr>
              <a:spLocks noChangeArrowheads="1"/>
            </p:cNvSpPr>
            <p:nvPr/>
          </p:nvSpPr>
          <p:spPr bwMode="auto">
            <a:xfrm rot="-2169044">
              <a:off x="2789" y="1933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7F7F7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16" name="标题 1"/>
          <p:cNvSpPr txBox="1">
            <a:spLocks/>
          </p:cNvSpPr>
          <p:nvPr/>
        </p:nvSpPr>
        <p:spPr>
          <a:xfrm>
            <a:off x="179512" y="3068960"/>
            <a:ext cx="446449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从某种意义上讲是好事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1763688" y="1124744"/>
            <a:ext cx="3600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之前保护得太好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476672"/>
            <a:ext cx="85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-5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阅读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药品说明书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是正确用药的前提</a:t>
            </a:r>
            <a:endParaRPr lang="zh-CN" altLang="en-US" sz="4000" b="1" spc="-5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椭圆形标注 31"/>
          <p:cNvSpPr/>
          <p:nvPr/>
        </p:nvSpPr>
        <p:spPr>
          <a:xfrm rot="3500035" flipH="1" flipV="1">
            <a:off x="6457970" y="2518698"/>
            <a:ext cx="1592825" cy="1532572"/>
          </a:xfrm>
          <a:prstGeom prst="wedgeEllipseCallout">
            <a:avLst/>
          </a:prstGeom>
          <a:solidFill>
            <a:srgbClr val="76FAF7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形标注 32"/>
          <p:cNvSpPr/>
          <p:nvPr/>
        </p:nvSpPr>
        <p:spPr>
          <a:xfrm rot="3500035" flipH="1" flipV="1">
            <a:off x="4972022" y="2504063"/>
            <a:ext cx="1614963" cy="1633847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形标注 33"/>
          <p:cNvSpPr/>
          <p:nvPr/>
        </p:nvSpPr>
        <p:spPr>
          <a:xfrm rot="3500035" flipH="1" flipV="1">
            <a:off x="3496706" y="2520551"/>
            <a:ext cx="1635301" cy="1600872"/>
          </a:xfrm>
          <a:prstGeom prst="wedgeEllipseCallou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形标注 34"/>
          <p:cNvSpPr/>
          <p:nvPr/>
        </p:nvSpPr>
        <p:spPr>
          <a:xfrm rot="3500035" flipH="1" flipV="1">
            <a:off x="2131767" y="2517744"/>
            <a:ext cx="1631838" cy="1606488"/>
          </a:xfrm>
          <a:prstGeom prst="wedgeEllipseCallout">
            <a:avLst/>
          </a:prstGeom>
          <a:solidFill>
            <a:srgbClr val="F359E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形标注 36"/>
          <p:cNvSpPr/>
          <p:nvPr/>
        </p:nvSpPr>
        <p:spPr>
          <a:xfrm rot="3500035" flipH="1" flipV="1">
            <a:off x="760403" y="2448544"/>
            <a:ext cx="1635300" cy="1600872"/>
          </a:xfrm>
          <a:prstGeom prst="wedgeEllipseCallout">
            <a:avLst/>
          </a:prstGeom>
          <a:solidFill>
            <a:srgbClr val="7030A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1331640" y="2708920"/>
            <a:ext cx="864096" cy="864096"/>
            <a:chOff x="1331640" y="2708920"/>
            <a:chExt cx="864096" cy="864096"/>
          </a:xfrm>
        </p:grpSpPr>
        <p:sp>
          <p:nvSpPr>
            <p:cNvPr id="41" name="流程图: 联系 40"/>
            <p:cNvSpPr/>
            <p:nvPr/>
          </p:nvSpPr>
          <p:spPr>
            <a:xfrm>
              <a:off x="1331640" y="2708920"/>
              <a:ext cx="864096" cy="86409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403648" y="285293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7030A0"/>
                  </a:solidFill>
                </a:rPr>
                <a:t>01</a:t>
              </a:r>
              <a:endParaRPr lang="zh-CN" altLang="en-US" sz="32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699792" y="2780928"/>
            <a:ext cx="864096" cy="864096"/>
            <a:chOff x="2699792" y="2780928"/>
            <a:chExt cx="864096" cy="864096"/>
          </a:xfrm>
        </p:grpSpPr>
        <p:sp>
          <p:nvSpPr>
            <p:cNvPr id="40" name="流程图: 联系 39"/>
            <p:cNvSpPr/>
            <p:nvPr/>
          </p:nvSpPr>
          <p:spPr>
            <a:xfrm>
              <a:off x="2699792" y="2780928"/>
              <a:ext cx="864096" cy="86409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771800" y="2924944"/>
              <a:ext cx="7920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359E1"/>
                  </a:solidFill>
                </a:rPr>
                <a:t>02</a:t>
              </a:r>
              <a:endParaRPr lang="zh-CN" altLang="en-US" sz="3200" b="1" dirty="0">
                <a:solidFill>
                  <a:srgbClr val="F359E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067944" y="2852936"/>
            <a:ext cx="864096" cy="864096"/>
            <a:chOff x="4067944" y="2852936"/>
            <a:chExt cx="864096" cy="864096"/>
          </a:xfrm>
        </p:grpSpPr>
        <p:sp>
          <p:nvSpPr>
            <p:cNvPr id="39" name="流程图: 联系 38"/>
            <p:cNvSpPr/>
            <p:nvPr/>
          </p:nvSpPr>
          <p:spPr>
            <a:xfrm>
              <a:off x="4067944" y="2852936"/>
              <a:ext cx="864096" cy="86409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139952" y="2996952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08104" y="2852936"/>
            <a:ext cx="864096" cy="864096"/>
            <a:chOff x="5508104" y="2852936"/>
            <a:chExt cx="864096" cy="864096"/>
          </a:xfrm>
        </p:grpSpPr>
        <p:sp>
          <p:nvSpPr>
            <p:cNvPr id="38" name="流程图: 联系 37"/>
            <p:cNvSpPr/>
            <p:nvPr/>
          </p:nvSpPr>
          <p:spPr>
            <a:xfrm>
              <a:off x="5508104" y="2852936"/>
              <a:ext cx="864096" cy="86409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08104" y="2924944"/>
              <a:ext cx="7920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04</a:t>
              </a:r>
              <a:endParaRPr lang="zh-CN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948264" y="2780928"/>
            <a:ext cx="864096" cy="864096"/>
            <a:chOff x="6948264" y="2780928"/>
            <a:chExt cx="864096" cy="864096"/>
          </a:xfrm>
        </p:grpSpPr>
        <p:sp>
          <p:nvSpPr>
            <p:cNvPr id="36" name="流程图: 联系 35"/>
            <p:cNvSpPr/>
            <p:nvPr/>
          </p:nvSpPr>
          <p:spPr>
            <a:xfrm>
              <a:off x="6948264" y="2780928"/>
              <a:ext cx="864096" cy="86409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020272" y="2924944"/>
              <a:ext cx="7920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76FAF7"/>
                  </a:solidFill>
                </a:rPr>
                <a:t>05</a:t>
              </a:r>
              <a:endParaRPr lang="zh-CN" altLang="en-US" sz="3200" b="1" dirty="0">
                <a:solidFill>
                  <a:srgbClr val="76FAF7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395536" y="515719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禁忌</a:t>
            </a:r>
            <a:endParaRPr lang="zh-CN" altLang="en-US" sz="2800" dirty="0"/>
          </a:p>
        </p:txBody>
      </p:sp>
      <p:sp>
        <p:nvSpPr>
          <p:cNvPr id="54" name="矩形 53"/>
          <p:cNvSpPr/>
          <p:nvPr/>
        </p:nvSpPr>
        <p:spPr>
          <a:xfrm>
            <a:off x="1403648" y="49411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慎用</a:t>
            </a:r>
            <a:endParaRPr lang="zh-CN" altLang="en-US" sz="2800" dirty="0"/>
          </a:p>
        </p:txBody>
      </p:sp>
      <p:cxnSp>
        <p:nvCxnSpPr>
          <p:cNvPr id="57" name="直接连接符 56"/>
          <p:cNvCxnSpPr/>
          <p:nvPr/>
        </p:nvCxnSpPr>
        <p:spPr>
          <a:xfrm rot="5400000">
            <a:off x="6767450" y="4473116"/>
            <a:ext cx="93689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411760" y="501317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注意事项</a:t>
            </a:r>
            <a:endParaRPr lang="zh-CN" altLang="en-US" sz="2800" b="1" dirty="0"/>
          </a:p>
        </p:txBody>
      </p:sp>
      <p:sp>
        <p:nvSpPr>
          <p:cNvPr id="59" name="矩形 58"/>
          <p:cNvSpPr/>
          <p:nvPr/>
        </p:nvSpPr>
        <p:spPr>
          <a:xfrm>
            <a:off x="4139952" y="55172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不良反应</a:t>
            </a:r>
            <a:endParaRPr lang="zh-CN" altLang="en-US" sz="2800" b="1" dirty="0"/>
          </a:p>
        </p:txBody>
      </p:sp>
      <p:sp>
        <p:nvSpPr>
          <p:cNvPr id="60" name="矩形 59"/>
          <p:cNvSpPr/>
          <p:nvPr/>
        </p:nvSpPr>
        <p:spPr>
          <a:xfrm>
            <a:off x="5796136" y="494116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/>
              <a:t>药物间的相互作用</a:t>
            </a:r>
            <a:endParaRPr lang="zh-CN" altLang="en-US" sz="28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827584" y="3933056"/>
            <a:ext cx="432048" cy="1152128"/>
            <a:chOff x="827584" y="3933056"/>
            <a:chExt cx="432048" cy="1152128"/>
          </a:xfrm>
        </p:grpSpPr>
        <p:cxnSp>
          <p:nvCxnSpPr>
            <p:cNvPr id="49" name="直接连接符 48"/>
            <p:cNvCxnSpPr/>
            <p:nvPr/>
          </p:nvCxnSpPr>
          <p:spPr>
            <a:xfrm rot="5400000">
              <a:off x="467941" y="4724747"/>
              <a:ext cx="720080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>
              <a:off x="827584" y="3933056"/>
              <a:ext cx="432048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1835696" y="4005064"/>
            <a:ext cx="792088" cy="936898"/>
            <a:chOff x="539552" y="3933056"/>
            <a:chExt cx="792088" cy="936898"/>
          </a:xfrm>
        </p:grpSpPr>
        <p:cxnSp>
          <p:nvCxnSpPr>
            <p:cNvPr id="67" name="直接连接符 66"/>
            <p:cNvCxnSpPr/>
            <p:nvPr/>
          </p:nvCxnSpPr>
          <p:spPr>
            <a:xfrm rot="5400000">
              <a:off x="323528" y="4653136"/>
              <a:ext cx="432842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0800000" flipV="1">
              <a:off x="539552" y="3933056"/>
              <a:ext cx="792088" cy="50405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3275856" y="4005064"/>
            <a:ext cx="720080" cy="864096"/>
            <a:chOff x="539552" y="3861048"/>
            <a:chExt cx="720080" cy="864096"/>
          </a:xfrm>
        </p:grpSpPr>
        <p:cxnSp>
          <p:nvCxnSpPr>
            <p:cNvPr id="70" name="直接连接符 69"/>
            <p:cNvCxnSpPr/>
            <p:nvPr/>
          </p:nvCxnSpPr>
          <p:spPr>
            <a:xfrm rot="5400000">
              <a:off x="395933" y="4580731"/>
              <a:ext cx="288032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10800000" flipV="1">
              <a:off x="539552" y="3861048"/>
              <a:ext cx="720080" cy="57606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4932040" y="3933056"/>
            <a:ext cx="432048" cy="1512168"/>
            <a:chOff x="971600" y="3789040"/>
            <a:chExt cx="432048" cy="1512168"/>
          </a:xfrm>
        </p:grpSpPr>
        <p:cxnSp>
          <p:nvCxnSpPr>
            <p:cNvPr id="73" name="直接连接符 72"/>
            <p:cNvCxnSpPr/>
            <p:nvPr/>
          </p:nvCxnSpPr>
          <p:spPr>
            <a:xfrm rot="5400000">
              <a:off x="503945" y="4832759"/>
              <a:ext cx="936104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>
              <a:off x="899592" y="3861048"/>
              <a:ext cx="57606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2" grpId="0" animBg="1"/>
      <p:bldP spid="33" grpId="0" animBg="1"/>
      <p:bldP spid="34" grpId="0" animBg="1"/>
      <p:bldP spid="35" grpId="0" animBg="1"/>
      <p:bldP spid="37" grpId="0" animBg="1"/>
      <p:bldP spid="50" grpId="0"/>
      <p:bldP spid="54" grpId="0"/>
      <p:bldP spid="58" grpId="0"/>
      <p:bldP spid="59" grpId="0"/>
      <p:bldP spid="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0f4961b1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DADADA"/>
              </a:clrFrom>
              <a:clrTo>
                <a:srgbClr val="DADAD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1081004"/>
            <a:ext cx="5315043" cy="577699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54868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几种方法计算宝宝用药量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8064" y="1772816"/>
            <a:ext cx="15892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华文彩云" pitchFamily="2" charset="-122"/>
                <a:ea typeface="华文彩云" pitchFamily="2" charset="-122"/>
              </a:rPr>
              <a:t>药量不多不少正合适</a:t>
            </a:r>
            <a:endParaRPr lang="zh-CN" altLang="en-US" sz="2800" b="1" dirty="0">
              <a:solidFill>
                <a:srgbClr val="00206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700808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/>
              <a:t>简易快速计算法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1331640" y="2708920"/>
            <a:ext cx="3384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根据成人剂量折算</a:t>
            </a:r>
            <a:endParaRPr lang="zh-CN" altLang="en-US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2123728" y="3933056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根据体表面积计算</a:t>
            </a:r>
            <a:endParaRPr lang="zh-CN" altLang="en-US" sz="2800" b="1" dirty="0"/>
          </a:p>
        </p:txBody>
      </p:sp>
      <p:sp>
        <p:nvSpPr>
          <p:cNvPr id="13" name="矩形 12"/>
          <p:cNvSpPr/>
          <p:nvPr/>
        </p:nvSpPr>
        <p:spPr>
          <a:xfrm>
            <a:off x="2411760" y="508518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根据小儿体重计算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9" grpId="0"/>
      <p:bldP spid="10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2562P20T47D155594F776DT2010020110585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2110534"/>
            <a:ext cx="5287583" cy="393043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206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吃药可以配牛奶及其他饮品吗？</a:t>
            </a:r>
            <a:endParaRPr lang="zh-CN" altLang="en-US" sz="4400" spc="-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700808"/>
            <a:ext cx="280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No!</a:t>
            </a:r>
            <a:endParaRPr lang="zh-CN" altLang="en-US" sz="9600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20688"/>
            <a:ext cx="8820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如果宝宝吐出来，需要补吃吗？</a:t>
            </a:r>
          </a:p>
        </p:txBody>
      </p:sp>
      <p:pic>
        <p:nvPicPr>
          <p:cNvPr id="7" name="图片 6" descr="u=1689580432,3318952384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556792"/>
            <a:ext cx="6408712" cy="437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2961019441967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783" y="2420888"/>
            <a:ext cx="6000667" cy="410445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3528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2068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出现发热或腹泻症状时怎么办？</a:t>
            </a:r>
            <a:endParaRPr lang="zh-CN" altLang="en-US" sz="3600" b="1" spc="-1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1556792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请到医疗卫生机构专门设置的发热</a:t>
            </a:r>
            <a:endParaRPr lang="en-US" altLang="zh-CN" sz="32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endParaRPr lang="en-US" altLang="zh-CN" sz="1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sz="3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或肠道门诊就医。 </a:t>
            </a:r>
            <a:endParaRPr lang="zh-CN" altLang="en-US" sz="3200" b="1" spc="-1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246625_225813042229_2_2345看图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1196752"/>
            <a:ext cx="4032448" cy="542864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620688"/>
            <a:ext cx="8820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能否自行停药？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3402101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73782"/>
            <a:ext cx="4608512" cy="545340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 rot="423107">
            <a:off x="4441146" y="861991"/>
            <a:ext cx="4104456" cy="281349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zh-CN" alt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华文琥珀" pitchFamily="2" charset="-122"/>
                <a:ea typeface="华文琥珀" pitchFamily="2" charset="-122"/>
              </a:rPr>
              <a:t>谢谢！</a:t>
            </a:r>
            <a:endParaRPr lang="zh-CN" altLang="en-US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347864" y="332656"/>
            <a:ext cx="2670946" cy="1944216"/>
            <a:chOff x="3347864" y="404664"/>
            <a:chExt cx="2526930" cy="1762524"/>
          </a:xfrm>
        </p:grpSpPr>
        <p:pic>
          <p:nvPicPr>
            <p:cNvPr id="28" name="图片 27" descr="1942-12020122301344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47864" y="476672"/>
              <a:ext cx="2526930" cy="169051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5" name="标题 1"/>
            <p:cNvSpPr txBox="1">
              <a:spLocks/>
            </p:cNvSpPr>
            <p:nvPr/>
          </p:nvSpPr>
          <p:spPr>
            <a:xfrm>
              <a:off x="3347864" y="404664"/>
              <a:ext cx="2520280" cy="93610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3.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睡眠状况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300192" y="3573016"/>
            <a:ext cx="2395364" cy="2592288"/>
            <a:chOff x="6012160" y="3429000"/>
            <a:chExt cx="2611388" cy="2668164"/>
          </a:xfrm>
        </p:grpSpPr>
        <p:pic>
          <p:nvPicPr>
            <p:cNvPr id="29" name="图片 28" descr="20099822941813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12160" y="4221088"/>
              <a:ext cx="2611388" cy="187607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22" name="标题 1"/>
            <p:cNvSpPr txBox="1">
              <a:spLocks/>
            </p:cNvSpPr>
            <p:nvPr/>
          </p:nvSpPr>
          <p:spPr>
            <a:xfrm>
              <a:off x="6012160" y="3429000"/>
              <a:ext cx="2592288" cy="10081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5.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哭闹程度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28184" y="548680"/>
            <a:ext cx="2453957" cy="2609064"/>
            <a:chOff x="6012160" y="548680"/>
            <a:chExt cx="2664296" cy="2642598"/>
          </a:xfrm>
        </p:grpSpPr>
        <p:sp>
          <p:nvSpPr>
            <p:cNvPr id="21" name="标题 1"/>
            <p:cNvSpPr txBox="1">
              <a:spLocks/>
            </p:cNvSpPr>
            <p:nvPr/>
          </p:nvSpPr>
          <p:spPr>
            <a:xfrm>
              <a:off x="6012160" y="548680"/>
              <a:ext cx="2664296" cy="7920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4.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大小便情况</a:t>
              </a:r>
            </a:p>
          </p:txBody>
        </p:sp>
        <p:pic>
          <p:nvPicPr>
            <p:cNvPr id="26" name="图片 25" descr="0037cUT6zy6LB6DrCh553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2161" y="1340768"/>
              <a:ext cx="2658124" cy="185051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59" name="组合 58"/>
          <p:cNvGrpSpPr/>
          <p:nvPr/>
        </p:nvGrpSpPr>
        <p:grpSpPr>
          <a:xfrm>
            <a:off x="539552" y="3429000"/>
            <a:ext cx="2520280" cy="2448272"/>
            <a:chOff x="539552" y="3429000"/>
            <a:chExt cx="2552700" cy="2506588"/>
          </a:xfrm>
        </p:grpSpPr>
        <p:sp>
          <p:nvSpPr>
            <p:cNvPr id="16" name="标题 1"/>
            <p:cNvSpPr txBox="1">
              <a:spLocks/>
            </p:cNvSpPr>
            <p:nvPr/>
          </p:nvSpPr>
          <p:spPr>
            <a:xfrm>
              <a:off x="539552" y="3429000"/>
              <a:ext cx="2520280" cy="79208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吃喝是否正常</a:t>
              </a:r>
            </a:p>
          </p:txBody>
        </p:sp>
        <p:pic>
          <p:nvPicPr>
            <p:cNvPr id="27" name="图片 26" descr="152S43420-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9552" y="4221088"/>
              <a:ext cx="2552700" cy="17145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58" name="组合 57"/>
          <p:cNvGrpSpPr/>
          <p:nvPr/>
        </p:nvGrpSpPr>
        <p:grpSpPr>
          <a:xfrm>
            <a:off x="467544" y="476672"/>
            <a:ext cx="2520280" cy="2389125"/>
            <a:chOff x="467544" y="476672"/>
            <a:chExt cx="2520280" cy="2389125"/>
          </a:xfrm>
        </p:grpSpPr>
        <p:sp>
          <p:nvSpPr>
            <p:cNvPr id="17" name="标题 1"/>
            <p:cNvSpPr txBox="1">
              <a:spLocks/>
            </p:cNvSpPr>
            <p:nvPr/>
          </p:nvSpPr>
          <p:spPr>
            <a:xfrm>
              <a:off x="467544" y="476672"/>
              <a:ext cx="2520280" cy="72008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2.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精神状态</a:t>
              </a: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31" name="图片 30" descr="QQ图片2014101309291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7544" y="1340768"/>
              <a:ext cx="2520279" cy="152502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54" name="组合 53"/>
          <p:cNvGrpSpPr/>
          <p:nvPr/>
        </p:nvGrpSpPr>
        <p:grpSpPr>
          <a:xfrm>
            <a:off x="3203848" y="2852936"/>
            <a:ext cx="2664296" cy="3528391"/>
            <a:chOff x="3029094" y="2421324"/>
            <a:chExt cx="3096344" cy="3530578"/>
          </a:xfrm>
        </p:grpSpPr>
        <p:pic>
          <p:nvPicPr>
            <p:cNvPr id="25" name="图片 24" descr="6609c93d70cf3bc78b4d5306d000baa1cc112a8e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31204" y="3408277"/>
              <a:ext cx="2343179" cy="2543625"/>
            </a:xfrm>
            <a:prstGeom prst="rect">
              <a:avLst/>
            </a:prstGeom>
          </p:spPr>
        </p:pic>
        <p:sp>
          <p:nvSpPr>
            <p:cNvPr id="32" name="标题 1"/>
            <p:cNvSpPr txBox="1">
              <a:spLocks/>
            </p:cNvSpPr>
            <p:nvPr/>
          </p:nvSpPr>
          <p:spPr>
            <a:xfrm>
              <a:off x="3029094" y="2421324"/>
              <a:ext cx="3096344" cy="115284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  <a:cs typeface="+mj-cs"/>
                </a:rPr>
                <a:t>如何判断</a:t>
              </a:r>
              <a:endParaRPr lang="en-US" altLang="zh-CN" sz="3200" b="1" dirty="0" smtClean="0">
                <a:latin typeface="黑体" pitchFamily="49" charset="-122"/>
                <a:ea typeface="黑体" pitchFamily="49" charset="-122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  <a:cs typeface="+mj-cs"/>
                </a:rPr>
                <a:t>宝宝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j-cs"/>
                </a:rPr>
                <a:t>是否生病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259973-130Z51000256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722748"/>
            <a:ext cx="8280920" cy="5282119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5004048" y="4941168"/>
            <a:ext cx="38884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 smtClean="0">
                <a:latin typeface="+mj-lt"/>
                <a:ea typeface="+mj-ea"/>
                <a:cs typeface="+mj-cs"/>
              </a:rPr>
              <a:t>除脑膜炎之类的发烧其它都</a:t>
            </a:r>
            <a:endParaRPr lang="en-US" altLang="zh-CN" sz="2400" b="1" noProof="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8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 smtClean="0">
                <a:latin typeface="+mj-lt"/>
                <a:ea typeface="+mj-ea"/>
                <a:cs typeface="+mj-cs"/>
              </a:rPr>
              <a:t>不会让孩子“烧坏脑子”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0" y="3717032"/>
            <a:ext cx="38164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2400" b="1" dirty="0" smtClean="0">
                <a:latin typeface="+mj-lt"/>
                <a:ea typeface="+mj-ea"/>
                <a:cs typeface="+mj-cs"/>
              </a:rPr>
              <a:t>最佳治疗≠药到病除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251520" y="188640"/>
            <a:ext cx="8892480" cy="10801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+mj-cs"/>
              </a:rPr>
              <a:t>宝宝从生病到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痊愈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+mj-cs"/>
              </a:rPr>
              <a:t>需要一定时间，不要着急。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2339752" y="2060848"/>
            <a:ext cx="410445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不要马上把症状压下去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240" y="270892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472EE0"/>
                </a:solidFill>
                <a:latin typeface="华文彩云" pitchFamily="2" charset="-122"/>
                <a:ea typeface="华文彩云" pitchFamily="2" charset="-122"/>
              </a:rPr>
              <a:t>痊愈</a:t>
            </a:r>
            <a:endParaRPr lang="zh-CN" altLang="en-US" sz="5400" dirty="0">
              <a:solidFill>
                <a:srgbClr val="472EE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34076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472EE0"/>
                </a:solidFill>
                <a:latin typeface="华文彩云" pitchFamily="2" charset="-122"/>
                <a:ea typeface="华文彩云" pitchFamily="2" charset="-122"/>
              </a:rPr>
              <a:t>生病</a:t>
            </a:r>
            <a:endParaRPr lang="zh-CN" altLang="en-US" sz="5400" b="1" dirty="0">
              <a:solidFill>
                <a:srgbClr val="472EE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34742-1212251613222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719" y="2060847"/>
            <a:ext cx="5256585" cy="425257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899592" y="692696"/>
            <a:ext cx="7488832" cy="10801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latin typeface="黑体" pitchFamily="49" charset="-122"/>
                <a:ea typeface="黑体" pitchFamily="49" charset="-122"/>
                <a:cs typeface="+mj-cs"/>
              </a:rPr>
              <a:t>不要置之不理！</a:t>
            </a: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71515_101139076000_2_2345看图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39552" y="2060848"/>
            <a:ext cx="2520280" cy="4068306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4355976" y="3717032"/>
            <a:ext cx="936104" cy="864096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355976" y="1772816"/>
            <a:ext cx="936104" cy="864096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20" idx="1"/>
          </p:cNvCxnSpPr>
          <p:nvPr/>
        </p:nvCxnSpPr>
        <p:spPr>
          <a:xfrm>
            <a:off x="4355976" y="3212976"/>
            <a:ext cx="1224136" cy="45006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4572000" y="1268760"/>
            <a:ext cx="3946437" cy="523220"/>
          </a:xfrm>
          <a:prstGeom prst="rect">
            <a:avLst/>
          </a:prstGeom>
          <a:solidFill>
            <a:srgbClr val="FA5B14"/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合理利用医疗卫生资源</a:t>
            </a:r>
            <a:endParaRPr lang="ko-KR" altLang="en-US" sz="2800" b="1" dirty="0">
              <a:solidFill>
                <a:schemeClr val="bg1"/>
              </a:solidFill>
              <a:latin typeface="黑体" pitchFamily="49" charset="-122"/>
              <a:ea typeface="方正大黑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5580112" y="2780928"/>
            <a:ext cx="2808312" cy="95410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/>
                </a:solidFill>
              </a:rPr>
              <a:t>选择适宜、适度的医疗卫生服务</a:t>
            </a:r>
            <a:endParaRPr lang="ko-KR" altLang="en-US" sz="2800" b="1" dirty="0">
              <a:solidFill>
                <a:schemeClr val="bg1"/>
              </a:solidFill>
              <a:latin typeface="黑体" pitchFamily="49" charset="-122"/>
              <a:ea typeface="方正大黑简体" pitchFamily="2" charset="-122"/>
            </a:endParaRPr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4067944" y="4581128"/>
            <a:ext cx="4464496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有效防治疾病、维护健康</a:t>
            </a:r>
            <a:endParaRPr lang="ko-KR" altLang="en-US" sz="2800" b="1" dirty="0">
              <a:solidFill>
                <a:schemeClr val="bg1"/>
              </a:solidFill>
              <a:latin typeface="黑体" pitchFamily="49" charset="-122"/>
              <a:ea typeface="方正大黑简体" pitchFamily="2" charset="-122"/>
            </a:endParaRPr>
          </a:p>
        </p:txBody>
      </p:sp>
      <p:sp>
        <p:nvSpPr>
          <p:cNvPr id="22" name="Text Box 44"/>
          <p:cNvSpPr txBox="1">
            <a:spLocks noChangeArrowheads="1"/>
          </p:cNvSpPr>
          <p:nvPr/>
        </p:nvSpPr>
        <p:spPr bwMode="auto">
          <a:xfrm>
            <a:off x="2627784" y="2636912"/>
            <a:ext cx="1728192" cy="107721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科学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就医</a:t>
            </a:r>
            <a:endParaRPr lang="ko-KR" altLang="en-US" sz="3200" b="1" dirty="0">
              <a:solidFill>
                <a:schemeClr val="bg1"/>
              </a:solidFill>
              <a:latin typeface="黑体" pitchFamily="49" charset="-122"/>
              <a:ea typeface="方正大黑简体" pitchFamily="2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67544" y="260648"/>
            <a:ext cx="511256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+mj-cs"/>
              </a:rPr>
              <a:t>应该马上带宝宝科学就医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0" y="3284983"/>
            <a:ext cx="9144000" cy="3573017"/>
            <a:chOff x="0" y="3284983"/>
            <a:chExt cx="9144000" cy="3573017"/>
          </a:xfrm>
        </p:grpSpPr>
        <p:pic>
          <p:nvPicPr>
            <p:cNvPr id="16472" name="Picture 4" descr="66"/>
            <p:cNvPicPr>
              <a:picLocks noChangeAspect="1" noChangeArrowheads="1"/>
            </p:cNvPicPr>
            <p:nvPr/>
          </p:nvPicPr>
          <p:blipFill>
            <a:blip r:embed="rId2">
              <a:lum bright="4000" contrast="18000"/>
              <a:grayscl/>
            </a:blip>
            <a:srcRect/>
            <a:stretch>
              <a:fillRect/>
            </a:stretch>
          </p:blipFill>
          <p:spPr bwMode="auto">
            <a:xfrm>
              <a:off x="0" y="3284983"/>
              <a:ext cx="9144000" cy="3573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" name="WordArt 4"/>
            <p:cNvSpPr>
              <a:spLocks noChangeArrowheads="1" noChangeShapeType="1" noTextEdit="1"/>
            </p:cNvSpPr>
            <p:nvPr/>
          </p:nvSpPr>
          <p:spPr bwMode="auto">
            <a:xfrm rot="20849448">
              <a:off x="965190" y="4711434"/>
              <a:ext cx="6335008" cy="1335144"/>
            </a:xfrm>
            <a:prstGeom prst="rect">
              <a:avLst/>
            </a:prstGeom>
          </p:spPr>
          <p:txBody>
            <a:bodyPr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 rtl="0"/>
              <a:r>
                <a:rPr lang="zh-CN" altLang="en-US" sz="3600" kern="10" spc="0" dirty="0" smtClean="0">
                  <a:ln w="952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黑体"/>
                  <a:ea typeface="黑体"/>
                </a:rPr>
                <a:t>带</a:t>
              </a:r>
              <a:r>
                <a:rPr lang="zh-CN" altLang="en-US" sz="3600" kern="10" dirty="0" smtClean="0">
                  <a:ln w="952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latin typeface="黑体"/>
                  <a:ea typeface="黑体"/>
                </a:rPr>
                <a:t>宝宝</a:t>
              </a:r>
              <a:r>
                <a:rPr lang="zh-CN" altLang="en-US" sz="3600" kern="10" spc="0" dirty="0" smtClean="0">
                  <a:ln w="9525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effectLst/>
                  <a:latin typeface="黑体"/>
                  <a:ea typeface="黑体"/>
                </a:rPr>
                <a:t>就诊妈妈需要做哪些功课？</a:t>
              </a:r>
              <a:endParaRPr lang="zh-CN" altLang="en-US" sz="3600" kern="10" spc="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黑体"/>
                <a:ea typeface="黑体"/>
              </a:endParaRPr>
            </a:p>
          </p:txBody>
        </p:sp>
      </p:grpSp>
      <p:sp>
        <p:nvSpPr>
          <p:cNvPr id="16389" name="Oval 12"/>
          <p:cNvSpPr>
            <a:spLocks noChangeArrowheads="1"/>
          </p:cNvSpPr>
          <p:nvPr/>
        </p:nvSpPr>
        <p:spPr bwMode="auto">
          <a:xfrm>
            <a:off x="179388" y="4933950"/>
            <a:ext cx="1500187" cy="1082675"/>
          </a:xfrm>
          <a:prstGeom prst="ellipse">
            <a:avLst/>
          </a:prstGeom>
          <a:gradFill rotWithShape="1">
            <a:gsLst>
              <a:gs pos="0">
                <a:schemeClr val="tx1">
                  <a:alpha val="14999"/>
                </a:scheme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400" name="Text Box 21"/>
          <p:cNvSpPr txBox="1">
            <a:spLocks noChangeArrowheads="1"/>
          </p:cNvSpPr>
          <p:nvPr/>
        </p:nvSpPr>
        <p:spPr bwMode="auto">
          <a:xfrm>
            <a:off x="179512" y="2924944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66CC"/>
                </a:solidFill>
                <a:ea typeface="宋体" pitchFamily="2" charset="-122"/>
              </a:rPr>
              <a:t>就近原则</a:t>
            </a:r>
            <a:endParaRPr lang="en-US" sz="2400" b="1" dirty="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16401" name="Line 24"/>
          <p:cNvSpPr>
            <a:spLocks noChangeShapeType="1"/>
          </p:cNvSpPr>
          <p:nvPr/>
        </p:nvSpPr>
        <p:spPr bwMode="auto">
          <a:xfrm flipV="1">
            <a:off x="1979712" y="2708920"/>
            <a:ext cx="0" cy="719138"/>
          </a:xfrm>
          <a:prstGeom prst="line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Text Box 36"/>
          <p:cNvSpPr txBox="1">
            <a:spLocks noChangeArrowheads="1"/>
          </p:cNvSpPr>
          <p:nvPr/>
        </p:nvSpPr>
        <p:spPr bwMode="auto">
          <a:xfrm>
            <a:off x="1403648" y="2204864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66CC"/>
                </a:solidFill>
                <a:ea typeface="宋体" pitchFamily="2" charset="-122"/>
              </a:rPr>
              <a:t>提前预约</a:t>
            </a:r>
            <a:endParaRPr lang="en-US" sz="2400" b="1" dirty="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16418" name="Oval 45"/>
          <p:cNvSpPr>
            <a:spLocks noChangeArrowheads="1"/>
          </p:cNvSpPr>
          <p:nvPr/>
        </p:nvSpPr>
        <p:spPr bwMode="auto">
          <a:xfrm>
            <a:off x="3306763" y="2951163"/>
            <a:ext cx="450850" cy="4556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/>
          </a:p>
        </p:txBody>
      </p:sp>
      <p:sp>
        <p:nvSpPr>
          <p:cNvPr id="16421" name="Text Box 49"/>
          <p:cNvSpPr txBox="1">
            <a:spLocks noChangeArrowheads="1"/>
          </p:cNvSpPr>
          <p:nvPr/>
        </p:nvSpPr>
        <p:spPr bwMode="auto">
          <a:xfrm>
            <a:off x="3467100" y="3910013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1000" b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6422" name="Line 50"/>
          <p:cNvSpPr>
            <a:spLocks noChangeShapeType="1"/>
          </p:cNvSpPr>
          <p:nvPr/>
        </p:nvSpPr>
        <p:spPr bwMode="auto">
          <a:xfrm flipV="1">
            <a:off x="3635896" y="1988840"/>
            <a:ext cx="0" cy="719138"/>
          </a:xfrm>
          <a:prstGeom prst="line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3" name="Text Box 51"/>
          <p:cNvSpPr txBox="1">
            <a:spLocks noChangeArrowheads="1"/>
          </p:cNvSpPr>
          <p:nvPr/>
        </p:nvSpPr>
        <p:spPr bwMode="auto">
          <a:xfrm>
            <a:off x="2411760" y="1484784"/>
            <a:ext cx="2350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66CC"/>
                </a:solidFill>
                <a:ea typeface="宋体" pitchFamily="2" charset="-122"/>
              </a:rPr>
              <a:t>求医类、安抚类</a:t>
            </a:r>
            <a:endParaRPr lang="en-US" altLang="en-US" sz="2400" b="1" dirty="0" smtClean="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16424" name="Line 54"/>
          <p:cNvSpPr>
            <a:spLocks noChangeShapeType="1"/>
          </p:cNvSpPr>
          <p:nvPr/>
        </p:nvSpPr>
        <p:spPr bwMode="auto">
          <a:xfrm flipV="1">
            <a:off x="5436096" y="1484784"/>
            <a:ext cx="0" cy="719137"/>
          </a:xfrm>
          <a:prstGeom prst="line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9" name="Oval 60"/>
          <p:cNvSpPr>
            <a:spLocks noChangeArrowheads="1"/>
          </p:cNvSpPr>
          <p:nvPr/>
        </p:nvSpPr>
        <p:spPr bwMode="auto">
          <a:xfrm>
            <a:off x="4776788" y="2451100"/>
            <a:ext cx="511175" cy="5159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/>
          </a:p>
        </p:txBody>
      </p:sp>
      <p:sp>
        <p:nvSpPr>
          <p:cNvPr id="16456" name="Text Box 51"/>
          <p:cNvSpPr txBox="1">
            <a:spLocks noChangeArrowheads="1"/>
          </p:cNvSpPr>
          <p:nvPr/>
        </p:nvSpPr>
        <p:spPr bwMode="auto">
          <a:xfrm>
            <a:off x="4283968" y="980728"/>
            <a:ext cx="2350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66CC"/>
                </a:solidFill>
                <a:ea typeface="宋体" pitchFamily="2" charset="-122"/>
              </a:rPr>
              <a:t>向宝宝说明情况</a:t>
            </a:r>
            <a:endParaRPr lang="en-US" sz="2400" b="1" dirty="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16457" name="Text Box 51"/>
          <p:cNvSpPr txBox="1">
            <a:spLocks noChangeArrowheads="1"/>
          </p:cNvSpPr>
          <p:nvPr/>
        </p:nvSpPr>
        <p:spPr bwMode="auto">
          <a:xfrm>
            <a:off x="6372200" y="476672"/>
            <a:ext cx="2350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66CC"/>
                </a:solidFill>
                <a:ea typeface="宋体" pitchFamily="2" charset="-122"/>
              </a:rPr>
              <a:t>扼要讲、仔细听</a:t>
            </a:r>
            <a:endParaRPr lang="en-US" sz="2400" b="1" dirty="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16458" name="Line 54"/>
          <p:cNvSpPr>
            <a:spLocks noChangeShapeType="1"/>
          </p:cNvSpPr>
          <p:nvPr/>
        </p:nvSpPr>
        <p:spPr bwMode="auto">
          <a:xfrm flipH="1" flipV="1">
            <a:off x="7524327" y="908719"/>
            <a:ext cx="45719" cy="1296144"/>
          </a:xfrm>
          <a:prstGeom prst="line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67" name="Line 20"/>
          <p:cNvSpPr>
            <a:spLocks noChangeShapeType="1"/>
          </p:cNvSpPr>
          <p:nvPr/>
        </p:nvSpPr>
        <p:spPr bwMode="auto">
          <a:xfrm flipV="1">
            <a:off x="827584" y="3429000"/>
            <a:ext cx="0" cy="719138"/>
          </a:xfrm>
          <a:prstGeom prst="line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oval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4788024" y="60932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grpSp>
        <p:nvGrpSpPr>
          <p:cNvPr id="69" name="组合 34"/>
          <p:cNvGrpSpPr/>
          <p:nvPr/>
        </p:nvGrpSpPr>
        <p:grpSpPr>
          <a:xfrm>
            <a:off x="0" y="3861048"/>
            <a:ext cx="1763688" cy="1800200"/>
            <a:chOff x="659440" y="3929983"/>
            <a:chExt cx="1917894" cy="1984262"/>
          </a:xfrm>
        </p:grpSpPr>
        <p:grpSp>
          <p:nvGrpSpPr>
            <p:cNvPr id="70" name="Group 19"/>
            <p:cNvGrpSpPr>
              <a:grpSpLocks/>
            </p:cNvGrpSpPr>
            <p:nvPr/>
          </p:nvGrpSpPr>
          <p:grpSpPr bwMode="auto">
            <a:xfrm>
              <a:off x="659440" y="3929983"/>
              <a:ext cx="1917894" cy="1984262"/>
              <a:chOff x="-204725" y="-173099"/>
              <a:chExt cx="2335149" cy="2335149"/>
            </a:xfrm>
          </p:grpSpPr>
          <p:pic>
            <p:nvPicPr>
              <p:cNvPr id="72" name="Oval 2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-204725" y="-173099"/>
                <a:ext cx="2335149" cy="2335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73" name="Group 21"/>
              <p:cNvGrpSpPr>
                <a:grpSpLocks/>
              </p:cNvGrpSpPr>
              <p:nvPr/>
            </p:nvGrpSpPr>
            <p:grpSpPr bwMode="auto">
              <a:xfrm>
                <a:off x="8573" y="117158"/>
                <a:ext cx="1674367" cy="1571690"/>
                <a:chOff x="0" y="0"/>
                <a:chExt cx="1674367" cy="1571690"/>
              </a:xfrm>
            </p:grpSpPr>
            <p:sp>
              <p:nvSpPr>
                <p:cNvPr id="74" name="椭圆 30"/>
                <p:cNvSpPr>
                  <a:spLocks noChangeArrowheads="1"/>
                </p:cNvSpPr>
                <p:nvPr/>
              </p:nvSpPr>
              <p:spPr bwMode="auto">
                <a:xfrm rot="19388639">
                  <a:off x="0" y="0"/>
                  <a:ext cx="1305887" cy="9344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45000">
                      <a:srgbClr val="FFFFFF">
                        <a:alpha val="5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  <a:defRPr/>
                  </a:pPr>
                  <a:endParaRPr lang="zh-CN" altLang="en-US" b="0" i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75" name="Group 23"/>
                <p:cNvGrpSpPr>
                  <a:grpSpLocks/>
                </p:cNvGrpSpPr>
                <p:nvPr/>
              </p:nvGrpSpPr>
              <p:grpSpPr bwMode="auto">
                <a:xfrm>
                  <a:off x="198182" y="90362"/>
                  <a:ext cx="1476185" cy="1481328"/>
                  <a:chOff x="0" y="0"/>
                  <a:chExt cx="1749552" cy="1755648"/>
                </a:xfrm>
              </p:grpSpPr>
              <p:pic>
                <p:nvPicPr>
                  <p:cNvPr id="76" name="椭圆 31"/>
                  <p:cNvPicPr>
                    <a:picLocks noChangeArrowheads="1"/>
                  </p:cNvPicPr>
                  <p:nvPr/>
                </p:nvPicPr>
                <p:blipFill>
                  <a:blip r:embed="rId4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749552" cy="17556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77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2785" y="262832"/>
                    <a:ext cx="1225580" cy="12301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b="0" i="0">
                      <a:solidFill>
                        <a:srgbClr val="FFFFFF"/>
                      </a:solidFill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71" name="标题 1"/>
            <p:cNvSpPr txBox="1">
              <a:spLocks/>
            </p:cNvSpPr>
            <p:nvPr/>
          </p:nvSpPr>
          <p:spPr>
            <a:xfrm>
              <a:off x="945255" y="4365554"/>
              <a:ext cx="1375177" cy="9195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2400" b="1" dirty="0" smtClean="0"/>
                <a:t>选医院</a:t>
              </a:r>
              <a:endParaRPr lang="en-US" altLang="zh-CN" sz="2400" b="1" dirty="0" smtClean="0"/>
            </a:p>
          </p:txBody>
        </p:sp>
      </p:grpSp>
      <p:grpSp>
        <p:nvGrpSpPr>
          <p:cNvPr id="78" name="组合 34"/>
          <p:cNvGrpSpPr/>
          <p:nvPr/>
        </p:nvGrpSpPr>
        <p:grpSpPr>
          <a:xfrm>
            <a:off x="1043608" y="3068960"/>
            <a:ext cx="2088232" cy="2016224"/>
            <a:chOff x="659440" y="3929983"/>
            <a:chExt cx="1917894" cy="1984262"/>
          </a:xfrm>
        </p:grpSpPr>
        <p:grpSp>
          <p:nvGrpSpPr>
            <p:cNvPr id="79" name="Group 19"/>
            <p:cNvGrpSpPr>
              <a:grpSpLocks/>
            </p:cNvGrpSpPr>
            <p:nvPr/>
          </p:nvGrpSpPr>
          <p:grpSpPr bwMode="auto">
            <a:xfrm>
              <a:off x="659440" y="3929983"/>
              <a:ext cx="1917894" cy="1984262"/>
              <a:chOff x="-204725" y="-173099"/>
              <a:chExt cx="2335149" cy="2335149"/>
            </a:xfrm>
          </p:grpSpPr>
          <p:pic>
            <p:nvPicPr>
              <p:cNvPr id="81" name="Oval 2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-204725" y="-173099"/>
                <a:ext cx="2335149" cy="2335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2" name="Group 21"/>
              <p:cNvGrpSpPr>
                <a:grpSpLocks/>
              </p:cNvGrpSpPr>
              <p:nvPr/>
            </p:nvGrpSpPr>
            <p:grpSpPr bwMode="auto">
              <a:xfrm>
                <a:off x="8573" y="117158"/>
                <a:ext cx="1674367" cy="1571690"/>
                <a:chOff x="0" y="0"/>
                <a:chExt cx="1674367" cy="1571690"/>
              </a:xfrm>
            </p:grpSpPr>
            <p:sp>
              <p:nvSpPr>
                <p:cNvPr id="83" name="椭圆 30"/>
                <p:cNvSpPr>
                  <a:spLocks noChangeArrowheads="1"/>
                </p:cNvSpPr>
                <p:nvPr/>
              </p:nvSpPr>
              <p:spPr bwMode="auto">
                <a:xfrm rot="19388639">
                  <a:off x="0" y="0"/>
                  <a:ext cx="1305887" cy="9344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45000">
                      <a:srgbClr val="FFFFFF">
                        <a:alpha val="5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  <a:defRPr/>
                  </a:pPr>
                  <a:endParaRPr lang="zh-CN" altLang="en-US" b="0" i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84" name="Group 23"/>
                <p:cNvGrpSpPr>
                  <a:grpSpLocks/>
                </p:cNvGrpSpPr>
                <p:nvPr/>
              </p:nvGrpSpPr>
              <p:grpSpPr bwMode="auto">
                <a:xfrm>
                  <a:off x="198182" y="90362"/>
                  <a:ext cx="1476185" cy="1481328"/>
                  <a:chOff x="0" y="0"/>
                  <a:chExt cx="1749552" cy="1755648"/>
                </a:xfrm>
              </p:grpSpPr>
              <p:pic>
                <p:nvPicPr>
                  <p:cNvPr id="85" name="椭圆 31"/>
                  <p:cNvPicPr>
                    <a:picLocks noChangeArrowheads="1"/>
                  </p:cNvPicPr>
                  <p:nvPr/>
                </p:nvPicPr>
                <p:blipFill>
                  <a:blip r:embed="rId4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749552" cy="17556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6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2785" y="262832"/>
                    <a:ext cx="1225580" cy="12301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b="0" i="0">
                      <a:solidFill>
                        <a:srgbClr val="FFFFFF"/>
                      </a:solidFill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80" name="标题 1"/>
            <p:cNvSpPr txBox="1">
              <a:spLocks/>
            </p:cNvSpPr>
            <p:nvPr/>
          </p:nvSpPr>
          <p:spPr>
            <a:xfrm>
              <a:off x="945255" y="4365554"/>
              <a:ext cx="1375177" cy="9195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2400" b="1" dirty="0" smtClean="0"/>
                <a:t>省时间</a:t>
              </a:r>
              <a:endParaRPr lang="en-US" altLang="zh-CN" sz="2400" b="1" dirty="0" smtClean="0"/>
            </a:p>
          </p:txBody>
        </p:sp>
      </p:grpSp>
      <p:grpSp>
        <p:nvGrpSpPr>
          <p:cNvPr id="87" name="组合 34"/>
          <p:cNvGrpSpPr/>
          <p:nvPr/>
        </p:nvGrpSpPr>
        <p:grpSpPr>
          <a:xfrm>
            <a:off x="2555776" y="2276872"/>
            <a:ext cx="2232248" cy="2376264"/>
            <a:chOff x="659440" y="3929983"/>
            <a:chExt cx="1917894" cy="1984262"/>
          </a:xfrm>
        </p:grpSpPr>
        <p:grpSp>
          <p:nvGrpSpPr>
            <p:cNvPr id="88" name="Group 19"/>
            <p:cNvGrpSpPr>
              <a:grpSpLocks/>
            </p:cNvGrpSpPr>
            <p:nvPr/>
          </p:nvGrpSpPr>
          <p:grpSpPr bwMode="auto">
            <a:xfrm>
              <a:off x="659440" y="3929983"/>
              <a:ext cx="1917894" cy="1984262"/>
              <a:chOff x="-204725" y="-173099"/>
              <a:chExt cx="2335149" cy="2335149"/>
            </a:xfrm>
          </p:grpSpPr>
          <p:pic>
            <p:nvPicPr>
              <p:cNvPr id="90" name="Oval 2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-204725" y="-173099"/>
                <a:ext cx="2335149" cy="2335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1" name="Group 21"/>
              <p:cNvGrpSpPr>
                <a:grpSpLocks/>
              </p:cNvGrpSpPr>
              <p:nvPr/>
            </p:nvGrpSpPr>
            <p:grpSpPr bwMode="auto">
              <a:xfrm>
                <a:off x="8573" y="117158"/>
                <a:ext cx="1674367" cy="1571690"/>
                <a:chOff x="0" y="0"/>
                <a:chExt cx="1674367" cy="1571690"/>
              </a:xfrm>
            </p:grpSpPr>
            <p:sp>
              <p:nvSpPr>
                <p:cNvPr id="92" name="椭圆 30"/>
                <p:cNvSpPr>
                  <a:spLocks noChangeArrowheads="1"/>
                </p:cNvSpPr>
                <p:nvPr/>
              </p:nvSpPr>
              <p:spPr bwMode="auto">
                <a:xfrm rot="19388639">
                  <a:off x="0" y="0"/>
                  <a:ext cx="1305887" cy="9344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45000">
                      <a:srgbClr val="FFFFFF">
                        <a:alpha val="5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  <a:defRPr/>
                  </a:pPr>
                  <a:endParaRPr lang="zh-CN" altLang="en-US" b="0" i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93" name="Group 23"/>
                <p:cNvGrpSpPr>
                  <a:grpSpLocks/>
                </p:cNvGrpSpPr>
                <p:nvPr/>
              </p:nvGrpSpPr>
              <p:grpSpPr bwMode="auto">
                <a:xfrm>
                  <a:off x="198182" y="90362"/>
                  <a:ext cx="1476185" cy="1481328"/>
                  <a:chOff x="0" y="0"/>
                  <a:chExt cx="1749552" cy="1755648"/>
                </a:xfrm>
              </p:grpSpPr>
              <p:pic>
                <p:nvPicPr>
                  <p:cNvPr id="94" name="椭圆 31"/>
                  <p:cNvPicPr>
                    <a:picLocks noChangeArrowheads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tx2">
                        <a:tint val="45000"/>
                        <a:satMod val="400000"/>
                      </a:schemeClr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749552" cy="17556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5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2785" y="262832"/>
                    <a:ext cx="1225580" cy="12301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b="0" i="0">
                      <a:solidFill>
                        <a:srgbClr val="FFFFFF"/>
                      </a:solidFill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89" name="标题 1"/>
            <p:cNvSpPr txBox="1">
              <a:spLocks/>
            </p:cNvSpPr>
            <p:nvPr/>
          </p:nvSpPr>
          <p:spPr>
            <a:xfrm>
              <a:off x="945255" y="4365554"/>
              <a:ext cx="1375177" cy="9195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2400" b="1" dirty="0" smtClean="0"/>
                <a:t>带物品</a:t>
              </a:r>
              <a:endParaRPr lang="en-US" altLang="zh-CN" sz="2400" b="1" dirty="0" smtClean="0"/>
            </a:p>
          </p:txBody>
        </p:sp>
      </p:grpSp>
      <p:grpSp>
        <p:nvGrpSpPr>
          <p:cNvPr id="97" name="组合 34"/>
          <p:cNvGrpSpPr/>
          <p:nvPr/>
        </p:nvGrpSpPr>
        <p:grpSpPr>
          <a:xfrm>
            <a:off x="4283968" y="1700808"/>
            <a:ext cx="2448272" cy="2520280"/>
            <a:chOff x="659440" y="3929983"/>
            <a:chExt cx="1917894" cy="1984262"/>
          </a:xfrm>
        </p:grpSpPr>
        <p:grpSp>
          <p:nvGrpSpPr>
            <p:cNvPr id="98" name="Group 19"/>
            <p:cNvGrpSpPr>
              <a:grpSpLocks/>
            </p:cNvGrpSpPr>
            <p:nvPr/>
          </p:nvGrpSpPr>
          <p:grpSpPr bwMode="auto">
            <a:xfrm>
              <a:off x="659440" y="3929983"/>
              <a:ext cx="1917894" cy="1984262"/>
              <a:chOff x="-204725" y="-173099"/>
              <a:chExt cx="2335149" cy="2335149"/>
            </a:xfrm>
          </p:grpSpPr>
          <p:pic>
            <p:nvPicPr>
              <p:cNvPr id="100" name="Oval 2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-204725" y="-173099"/>
                <a:ext cx="2335149" cy="2335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1" name="Group 21"/>
              <p:cNvGrpSpPr>
                <a:grpSpLocks/>
              </p:cNvGrpSpPr>
              <p:nvPr/>
            </p:nvGrpSpPr>
            <p:grpSpPr bwMode="auto">
              <a:xfrm>
                <a:off x="8573" y="117158"/>
                <a:ext cx="1674367" cy="1571690"/>
                <a:chOff x="0" y="0"/>
                <a:chExt cx="1674367" cy="1571690"/>
              </a:xfrm>
            </p:grpSpPr>
            <p:sp>
              <p:nvSpPr>
                <p:cNvPr id="102" name="椭圆 30"/>
                <p:cNvSpPr>
                  <a:spLocks noChangeArrowheads="1"/>
                </p:cNvSpPr>
                <p:nvPr/>
              </p:nvSpPr>
              <p:spPr bwMode="auto">
                <a:xfrm rot="19388639">
                  <a:off x="0" y="0"/>
                  <a:ext cx="1305887" cy="9344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45000">
                      <a:srgbClr val="FFFFFF">
                        <a:alpha val="5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  <a:defRPr/>
                  </a:pPr>
                  <a:endParaRPr lang="zh-CN" altLang="en-US" b="0" i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103" name="Group 23"/>
                <p:cNvGrpSpPr>
                  <a:grpSpLocks/>
                </p:cNvGrpSpPr>
                <p:nvPr/>
              </p:nvGrpSpPr>
              <p:grpSpPr bwMode="auto">
                <a:xfrm>
                  <a:off x="198182" y="90362"/>
                  <a:ext cx="1476185" cy="1481328"/>
                  <a:chOff x="0" y="0"/>
                  <a:chExt cx="1749552" cy="1755648"/>
                </a:xfrm>
              </p:grpSpPr>
              <p:pic>
                <p:nvPicPr>
                  <p:cNvPr id="104" name="椭圆 31"/>
                  <p:cNvPicPr>
                    <a:picLocks noChangeArrowheads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accent1">
                        <a:tint val="45000"/>
                        <a:satMod val="400000"/>
                      </a:schemeClr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749552" cy="17556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5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2785" y="262832"/>
                    <a:ext cx="1225580" cy="12301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b="0" i="0">
                      <a:solidFill>
                        <a:srgbClr val="FFFFFF"/>
                      </a:solidFill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99" name="标题 1"/>
            <p:cNvSpPr txBox="1">
              <a:spLocks/>
            </p:cNvSpPr>
            <p:nvPr/>
          </p:nvSpPr>
          <p:spPr>
            <a:xfrm>
              <a:off x="945255" y="4365554"/>
              <a:ext cx="1375177" cy="9195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2400" b="1" dirty="0" smtClean="0"/>
                <a:t>安抚宝宝</a:t>
              </a:r>
              <a:endParaRPr lang="en-US" altLang="zh-CN" sz="2400" b="1" dirty="0" smtClean="0"/>
            </a:p>
          </p:txBody>
        </p:sp>
      </p:grpSp>
      <p:grpSp>
        <p:nvGrpSpPr>
          <p:cNvPr id="106" name="组合 34"/>
          <p:cNvGrpSpPr/>
          <p:nvPr/>
        </p:nvGrpSpPr>
        <p:grpSpPr>
          <a:xfrm>
            <a:off x="6156176" y="1484784"/>
            <a:ext cx="2664296" cy="2664296"/>
            <a:chOff x="659440" y="3929983"/>
            <a:chExt cx="1917894" cy="1984262"/>
          </a:xfrm>
        </p:grpSpPr>
        <p:grpSp>
          <p:nvGrpSpPr>
            <p:cNvPr id="107" name="Group 19"/>
            <p:cNvGrpSpPr>
              <a:grpSpLocks/>
            </p:cNvGrpSpPr>
            <p:nvPr/>
          </p:nvGrpSpPr>
          <p:grpSpPr bwMode="auto">
            <a:xfrm>
              <a:off x="659440" y="3929983"/>
              <a:ext cx="1917894" cy="1984262"/>
              <a:chOff x="-204725" y="-173099"/>
              <a:chExt cx="2335149" cy="2335149"/>
            </a:xfrm>
          </p:grpSpPr>
          <p:pic>
            <p:nvPicPr>
              <p:cNvPr id="109" name="Oval 2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-204725" y="-173099"/>
                <a:ext cx="2335149" cy="2335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0" name="Group 21"/>
              <p:cNvGrpSpPr>
                <a:grpSpLocks/>
              </p:cNvGrpSpPr>
              <p:nvPr/>
            </p:nvGrpSpPr>
            <p:grpSpPr bwMode="auto">
              <a:xfrm>
                <a:off x="8573" y="117158"/>
                <a:ext cx="1674367" cy="1571690"/>
                <a:chOff x="0" y="0"/>
                <a:chExt cx="1674367" cy="1571690"/>
              </a:xfrm>
            </p:grpSpPr>
            <p:sp>
              <p:nvSpPr>
                <p:cNvPr id="111" name="椭圆 30"/>
                <p:cNvSpPr>
                  <a:spLocks noChangeArrowheads="1"/>
                </p:cNvSpPr>
                <p:nvPr/>
              </p:nvSpPr>
              <p:spPr bwMode="auto">
                <a:xfrm rot="19388639">
                  <a:off x="0" y="0"/>
                  <a:ext cx="1305887" cy="9344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45000">
                      <a:srgbClr val="FFFFFF">
                        <a:alpha val="5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  <a:defRPr/>
                  </a:pPr>
                  <a:endParaRPr lang="zh-CN" altLang="en-US" b="0" i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112" name="Group 23"/>
                <p:cNvGrpSpPr>
                  <a:grpSpLocks/>
                </p:cNvGrpSpPr>
                <p:nvPr/>
              </p:nvGrpSpPr>
              <p:grpSpPr bwMode="auto">
                <a:xfrm>
                  <a:off x="198182" y="90362"/>
                  <a:ext cx="1476185" cy="1481328"/>
                  <a:chOff x="0" y="0"/>
                  <a:chExt cx="1749552" cy="1755648"/>
                </a:xfrm>
              </p:grpSpPr>
              <p:pic>
                <p:nvPicPr>
                  <p:cNvPr id="113" name="椭圆 31"/>
                  <p:cNvPicPr>
                    <a:picLocks noChangeArrowheads="1"/>
                  </p:cNvPicPr>
                  <p:nvPr/>
                </p:nvPicPr>
                <p:blipFill>
                  <a:blip r:embed="rId4">
                    <a:duotone>
                      <a:prstClr val="black"/>
                      <a:schemeClr val="accent5">
                        <a:tint val="45000"/>
                        <a:satMod val="400000"/>
                      </a:schemeClr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749552" cy="17556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4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2785" y="262832"/>
                    <a:ext cx="1225580" cy="123018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b="0" i="0">
                      <a:solidFill>
                        <a:srgbClr val="FFFFFF"/>
                      </a:solidFill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108" name="标题 1"/>
            <p:cNvSpPr txBox="1">
              <a:spLocks/>
            </p:cNvSpPr>
            <p:nvPr/>
          </p:nvSpPr>
          <p:spPr>
            <a:xfrm>
              <a:off x="945255" y="4365554"/>
              <a:ext cx="1375177" cy="9195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zh-CN" altLang="en-US" sz="2400" b="1" dirty="0" smtClean="0"/>
                <a:t>与医生交流</a:t>
              </a:r>
              <a:endParaRPr lang="en-US" altLang="zh-CN" sz="2400" b="1" dirty="0" smtClean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7 0.15332 L 1.11111E-6 -6.78076E-6 " pathEditMode="relative" ptsTypes="AA">
                                      <p:cBhvr>
                                        <p:cTn id="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6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6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6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16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0" grpId="0"/>
      <p:bldP spid="16401" grpId="0" animBg="1"/>
      <p:bldP spid="16412" grpId="0"/>
      <p:bldP spid="16422" grpId="0" animBg="1"/>
      <p:bldP spid="16423" grpId="0"/>
      <p:bldP spid="16424" grpId="0" animBg="1"/>
      <p:bldP spid="16456" grpId="0"/>
      <p:bldP spid="16457" grpId="0"/>
      <p:bldP spid="16458" grpId="0" animBg="1"/>
      <p:bldP spid="164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直接连接符 141"/>
          <p:cNvCxnSpPr>
            <a:stCxn id="53" idx="3"/>
          </p:cNvCxnSpPr>
          <p:nvPr/>
        </p:nvCxnSpPr>
        <p:spPr>
          <a:xfrm>
            <a:off x="8133077" y="5892081"/>
            <a:ext cx="327355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8028384" y="5157192"/>
            <a:ext cx="432048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8100392" y="4293096"/>
            <a:ext cx="360040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8028384" y="3212976"/>
            <a:ext cx="432048" cy="1481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19" idx="1"/>
          </p:cNvCxnSpPr>
          <p:nvPr/>
        </p:nvCxnSpPr>
        <p:spPr>
          <a:xfrm rot="16200000" flipH="1">
            <a:off x="7115139" y="1723667"/>
            <a:ext cx="386329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endCxn id="48" idx="1"/>
          </p:cNvCxnSpPr>
          <p:nvPr/>
        </p:nvCxnSpPr>
        <p:spPr>
          <a:xfrm>
            <a:off x="3347864" y="4293096"/>
            <a:ext cx="360040" cy="1480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3347864" y="3068960"/>
            <a:ext cx="576064" cy="1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3347864" y="5373216"/>
            <a:ext cx="648072" cy="1655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5400000">
            <a:off x="287524" y="3032956"/>
            <a:ext cx="1224930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1115616" y="4725144"/>
            <a:ext cx="432040" cy="251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1115514" y="3356992"/>
            <a:ext cx="504158" cy="3143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11560" y="6021288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1763688" y="548680"/>
            <a:ext cx="4968552" cy="792088"/>
          </a:xfrm>
          <a:prstGeom prst="rect">
            <a:avLst/>
          </a:prstGeom>
          <a:solidFill>
            <a:srgbClr val="990099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j-cs"/>
              </a:rPr>
              <a:t>就诊时说什么？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1259633" y="1484784"/>
            <a:ext cx="6048671" cy="45719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rot="5400000">
            <a:off x="3780309" y="1556395"/>
            <a:ext cx="432048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9" idx="0"/>
          </p:cNvCxnSpPr>
          <p:nvPr/>
        </p:nvCxnSpPr>
        <p:spPr>
          <a:xfrm rot="5400000">
            <a:off x="1042816" y="1700809"/>
            <a:ext cx="432843" cy="79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55576" y="1916832"/>
            <a:ext cx="1152128" cy="523220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主诉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75656" y="3140968"/>
            <a:ext cx="936104" cy="46166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症状</a:t>
            </a:r>
          </a:p>
        </p:txBody>
      </p:sp>
      <p:sp>
        <p:nvSpPr>
          <p:cNvPr id="42" name="矩形 41"/>
          <p:cNvSpPr/>
          <p:nvPr/>
        </p:nvSpPr>
        <p:spPr>
          <a:xfrm>
            <a:off x="1475656" y="4437112"/>
            <a:ext cx="1008112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时间</a:t>
            </a:r>
          </a:p>
        </p:txBody>
      </p:sp>
      <p:sp>
        <p:nvSpPr>
          <p:cNvPr id="45" name="矩形 44"/>
          <p:cNvSpPr/>
          <p:nvPr/>
        </p:nvSpPr>
        <p:spPr>
          <a:xfrm>
            <a:off x="3275856" y="1772816"/>
            <a:ext cx="1266693" cy="523220"/>
          </a:xfrm>
          <a:prstGeom prst="rect">
            <a:avLst/>
          </a:prstGeom>
          <a:solidFill>
            <a:srgbClr val="0066FF"/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现病史</a:t>
            </a:r>
          </a:p>
        </p:txBody>
      </p:sp>
      <p:sp>
        <p:nvSpPr>
          <p:cNvPr id="46" name="矩形 45"/>
          <p:cNvSpPr/>
          <p:nvPr/>
        </p:nvSpPr>
        <p:spPr>
          <a:xfrm>
            <a:off x="6876256" y="1844824"/>
            <a:ext cx="1266693" cy="523220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既往史</a:t>
            </a:r>
          </a:p>
        </p:txBody>
      </p:sp>
      <p:sp>
        <p:nvSpPr>
          <p:cNvPr id="47" name="矩形 46"/>
          <p:cNvSpPr/>
          <p:nvPr/>
        </p:nvSpPr>
        <p:spPr>
          <a:xfrm>
            <a:off x="3707904" y="2636912"/>
            <a:ext cx="2664296" cy="830997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 smtClean="0"/>
              <a:t>疾病症状发生的部位、性质、程度</a:t>
            </a:r>
          </a:p>
        </p:txBody>
      </p:sp>
      <p:sp>
        <p:nvSpPr>
          <p:cNvPr id="48" name="矩形 47"/>
          <p:cNvSpPr/>
          <p:nvPr/>
        </p:nvSpPr>
        <p:spPr>
          <a:xfrm>
            <a:off x="3707904" y="4077072"/>
            <a:ext cx="252028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病情的演变过程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3779912" y="5157192"/>
            <a:ext cx="187220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用药的效果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6588224" y="2780928"/>
            <a:ext cx="1584176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与本病有关的病史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6372200" y="4005064"/>
            <a:ext cx="180357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主要传染史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6156176" y="4869160"/>
            <a:ext cx="203448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预防接种史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6948264" y="5661248"/>
            <a:ext cx="118481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</a:rPr>
              <a:t>过敏史</a:t>
            </a:r>
            <a:endParaRPr lang="zh-CN" altLang="en-US" dirty="0"/>
          </a:p>
        </p:txBody>
      </p:sp>
      <p:cxnSp>
        <p:nvCxnSpPr>
          <p:cNvPr id="55" name="直接连接符 54"/>
          <p:cNvCxnSpPr/>
          <p:nvPr/>
        </p:nvCxnSpPr>
        <p:spPr>
          <a:xfrm rot="5400000">
            <a:off x="1800089" y="3824647"/>
            <a:ext cx="3096344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899592" y="3645024"/>
            <a:ext cx="216024" cy="158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>
            <a:off x="431937" y="4040671"/>
            <a:ext cx="1368152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V="1">
            <a:off x="7919864" y="7736905"/>
            <a:ext cx="360040" cy="57201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5400000">
            <a:off x="6624625" y="4040671"/>
            <a:ext cx="36724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8100392" y="2204864"/>
            <a:ext cx="360040" cy="14809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9" grpId="0" animBg="1"/>
      <p:bldP spid="38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u=3010324667,1173608988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008" y="2996952"/>
            <a:ext cx="4224469" cy="3600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11560" y="6021288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红塔区疾病预防控制中心健康教育科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467544" y="548680"/>
            <a:ext cx="6408712" cy="64807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取药时，核对药单，看清剂量。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 flipV="1">
            <a:off x="7919864" y="7736905"/>
            <a:ext cx="360040" cy="57201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1988840"/>
            <a:ext cx="343106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/>
                <a:ea typeface="宋体" pitchFamily="2" charset="-122"/>
                <a:cs typeface="宋体" pitchFamily="2" charset="-122"/>
              </a:rPr>
              <a:t>   姓名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/>
                <a:ea typeface="宋体" pitchFamily="2" charset="-122"/>
                <a:cs typeface="宋体" pitchFamily="2" charset="-122"/>
              </a:rPr>
              <a:t>   药的种类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lang="en-US" altLang="zh-CN" sz="3200" b="1" dirty="0" smtClean="0">
                <a:solidFill>
                  <a:srgbClr val="333333"/>
                </a:solidFill>
                <a:latin typeface="Calibri" pitchFamily="34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/>
                <a:ea typeface="宋体" pitchFamily="2" charset="-122"/>
                <a:cs typeface="宋体" pitchFamily="2" charset="-122"/>
              </a:rPr>
              <a:t>药的数量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ˎ̥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zh-CN" altLang="en-US" sz="32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ˎ̥"/>
                <a:ea typeface="宋体" pitchFamily="2" charset="-122"/>
                <a:cs typeface="宋体" pitchFamily="2" charset="-122"/>
              </a:rPr>
              <a:t>药袋上的信息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735</Words>
  <Application>Microsoft Office PowerPoint</Application>
  <PresentationFormat>全屏显示(4:3)</PresentationFormat>
  <Paragraphs>150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怎样带宝宝科学就医？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232</cp:revision>
  <dcterms:created xsi:type="dcterms:W3CDTF">2014-10-11T07:52:25Z</dcterms:created>
  <dcterms:modified xsi:type="dcterms:W3CDTF">2014-10-27T08:20:55Z</dcterms:modified>
</cp:coreProperties>
</file>